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Consumer Technology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Technological Forecasting and Social Change</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Organization for Standardization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Consumer Electronics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Telecommunication Union</a:t>
                      </a:r>
                    </a:p>
                  </a:txBody>
                  <a:tcPr marL="9525" marR="9525" marT="9525" marB="0" anchor="ctr"/>
                </a:tc>
                <a:tc>
                  <a:txBody>
                    <a:bodyPr/>
                    <a:lstStyle/>
                    <a:p>
                      <a:pPr marL="91440" algn="l" fontAlgn="b"/>
                      <a:r>
                        <a:rPr lang="en-US" sz="1100" kern="1200" dirty="0">
                          <a:solidFill>
                            <a:schemeClr val="dk1"/>
                          </a:solidFill>
                          <a:latin typeface="+mn-lt"/>
                          <a:ea typeface="+mn-ea"/>
                          <a:cs typeface="+mn-cs"/>
                        </a:rPr>
                        <a:t>Computers in Industry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World Trade Organization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Information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of Computers is valued at USD 243.45 Million in 2024, and is expected to reach USD 35443.43 Million by 2032. The market shows a steady CAGR of 91.66% from 2025 to 2032. Rapid innovation in processors, AI acceleration, and remote work demand drive computer market expansion, while supply-chain resilience and sustainability practices shape production. Major OEMs and chipmakers compete on performance, form factor, and services. Rising edge computing, cloud-native designs, and modular/upgradable devices foster differentiation. Continued investment in semiconductors, software optimization, and security positions the industry for steady, technology-led sustained growth globally.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innovation: Continuous advances in processors, artificial intelligence, memory, and integration drive performance, efficiency, and new form factors, enabling broader adoption across consumer, enterprise, and edge markets. Ecosystem collaboration, software optimization, and developer tools accelerate value delivery, fostering competitive differentiation, faster product cycles, and expanding addressable market opportunities globally sustainably.
Supply chain resilience: Scalable manufacturing capacity, diversified sourcing, and secure component supply underpin global computer availability. Investments in semiconductor fabs, logistics optimization, inventory intelligence, and regional assembly reduce disruptions and time-to-market. Public-private partnerships, transparent supplier networks, and trade policy consistency enable predictable production, cost stability, and accelerated market growth worldwide.</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Artificial intelligence integration into personal and enterprise computers is reshaping product design and buying priorities worldwide. Vendors such as Apple, Microsoft, and Lenovo are embedding machine learning features into operating systems and applications to enhance productivity. Hardware makers like NVIDIA and Intel optimize processors and accelerators for inference and training workloads. Software ecosystems are adapting with AI-ready development tools and pretrained models. This shift influences form factors, thermal designs, and lifecycle support expectations across consumer, professional, and data center segments.
End users experience visible improvements as AI capabilities enable smarter multitasking, higher fidelity content creation, and adaptive battery performance management. Software providers like Adobe incorporate generative features into creative suites, while game developers leverage AI-driven upscaling and physics. Mobile-first architectures, notably those from Apple with dedicated neural engines, demonstrate on-device inference benefits reducing latency and protecting privacy. These user-facing enhancements change purchase criteria, emphasizing sustained performance, AI throughput, and seamless integration between cloud and local processing for productivity and entertainment.
Enterprises prioritize AI-capable computing infrastructure to support analytics, automation, and personalized customer engagement across hybrid cloud and edge deployments. Cloud providers such as Microsoft Azure and AWS offer AI-optimized instances that shift workload strategies toward GPU and accelerator resources. OEMs like Dell and HPE package validated systems for enterprise AI projects and services. This fosters tighter collaboration between IT and line-of-business teams, elevating procurement emphasis on scalability, security, lifecycle management to ensure consistent model performance from data ingestion through inference.
Supply chain dynamics and semiconductor ecosystem maturation shape global availability and innovation cycles for AI-equipped computers. Foundries such as TSMC and Samsung coordinate process node roadmaps with chip designers, influencing product timing and differentiation. OEMs respond with vertical integration or diversified sourcing strategies, while vendors like HP and Dell promote circularity programs to meet sustainability expectations. Regulatory frameworks around data protection and AI governance steer design choices toward on-device processing, secure enclaves, and transparency in model behavior for consumer trust.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Accelerating AI Integration Across Consumer and Enterprise Computing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Leading technology companies outside traditional semiconductor firms increasingly design custom processors to control performance, efficiency, and differentiation. Apple's move to in-house M-series chips for Macs and iPads demonstrates tight software-hardware co-design that boosts battery life and responsiveness. Cloud providers like Amazon deploy Graviton processors tailored for server workloads, while Google uses TPUs for machine learning acceleration. This shift reduces dependence on commodity x86 processors, compels software optimization for specific silicon, and creates competitive dynamics across device and data center segments.
Custom silicon trends reshape supply chains as tech firms partner with foundries to accelerate launches. Apple's chips depend on advanced process nodes produced by leading foundries, while cloud providers coordinate with ASIC vendors to integrate custom designs. Open instruction sets such as RISC-V and ARM licensing models enable diverse entrants, including startups and hyperscalers, to create differentiated silicon. This evolution alters procurement strategies, encourages equity investments between designers and system integrators, and fosters specialized ecosystems around unique processor architectures globally.
Custom silicon forces extensive software adaptation, driving compiler, OS, and tooling innovation to realize hardware benefits. Apple's Rosetta translation eased migration to M-series chips, while cloud providers encourage recompilation and optimized runtimes for Graviton to gain efficiency. Linux distributions and toolchains like LLVM and GCC increasingly add ARM and RISC-V support, and container platforms adapt images for differing architectures. This ecosystem work reduces friction for application migration, enables workload-specific optimizations, and creates opportunities for middleware and profiling vendors and services.
Proliferation of bespoke processors will encourage novel business models, from silicon-as-a-service offerings to vertical integration by platform owners seeking control over user experiences. Enterprises face trade-offs: tighter performance versus increased engineering investment and potential ecosystem fragmentation. Regulators and standards bodies may respond to ensure interoperability, via industry consortia standardizing firmware and accelerator interfaces. Foundry partnerships and intellectual property strategies will shape competitive advantage, with sustainability gains and procurement complexity becoming central considerations for OEMs, cloud providers, and software vendors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Proliferation of Custom Silicon from Nontraditional Industry Players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Supply chain disruptions and semiconductor shortages have constrained computer manufacturers, reducing component availability and delaying product delivery. The COVID pandemic triggered factory slowdowns and logistic bottlenecks, while foundries concentrated in Taiwan and South Korea faced capacity pressures. Port congestion and incidents such as the Ever Given blockage exacerbated shipping delays. Suppliers for memory, processors, and components struggled to meet demand, prompting companies to prioritize customers and adjust production schedules, affecting inventory strategies and product launch timelines across the global industry.
Component scarcity increases input costs and pressures profit margins for computer OEMs and system integrators, forcing repricing and reprioritization of product lines. Iconic brands such as Apple and Dell adjusted supply commitments and shipment estimates while gaming hardware vendors postponed new model rollouts. Retailers experienced uneven availability, prompting consumers to delay upgrades or accept alternative configurations. To mitigate exposure, some firms diversified suppliers, invested in long term contracts with foundries, and explored design changes to use more readily available components.
Geopolitical tensions and regulatory controls constrain the global computer market by restricting technology flows and complicating sourcing. Export controls and sanctions targeting entities in China affected suppliers, exemplified by restrictions on Chinese telecommunications companies and shifts in partner ecosystems. Governments tightened foreign investment reviews for strategic acquisitions, influencing consolidation and border partnerships. Firms must navigate conflicting regulatory regimes across regions, balance compliance burdens, and carefully adapt product designs and certification processes to meet divergent national security and data protection expectations.
Addressing semiconductor scarcity is constrained by capital intensity, long lead times for advanced fabrication, limiting rapid capacity expansion. Building edge fabs demands specialized equipment, trained workforce, and stable utilities, prompting major players like TSMC and Samsung to invest in geographic diversification and partner with governments for incentives. Such investments take time to materialize, leaving manufacturers vulnerable in the interim. Smaller component suppliers face scaling challenges, and industry coordination is required to balance supply resilience with sustainable sourcing and environmental compliance.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Disruptions and Semiconductor Shortages Restrict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designs and sells Mac desktop and notebook computers, combining Apple silicon with macOS and bundled applications to address consumer, education, and enterprise needs. The company positions performance-per-watt, security features, and cross-device continuity as key differentiators. Go-to-market spans direct online channels, retail stores, resellers, and institutional procurement. Product cadence emphasizes iterative silicon and graphics improvements, display advances, and efficiency gains. macOS updates reinforce manageability, privacy controls, and developer tooling to support professional workflows. Supply chain initiatives broaden manufacturing and sourcing across multiple countries. Apple participates in the global PC ecosystem alongside established OEMs, focusing on ecosystem integration, services attachment, and lifecycle support to drive adoption.</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high-performance notebook line for professional and advanced users. Powered by Apple silicon, it delivers strong CPU and GPU performance, long battery life, and efficient thermal design. macOS integration with iPhone, iPad, and services supports creative workflows, software development, data analysis, and enterprise tasks. video editing workloads.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Global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49623">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49623">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Global Global Market of Computers Size by Service (2019-2032)</a:t>
                      </a:r>
                    </a:p>
                  </a:txBody>
                  <a:tcPr>
                    <a:noFill/>
                    <a:lnL>
                      <a:noFill/>
                    </a:lnL>
                    <a:lnR>
                      <a:noFill/>
                    </a:lnR>
                    <a:lnT>
                      <a:noFill/>
                    </a:lnT>
                    <a:lnB>
                      <a:noFill/>
                    </a:lnB>
                  </a:tcPr>
                </a:tc>
              </a:tr>
              <a:tr h="349623">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49623">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Global Global Market of Computers Size by Application (2019-2032)</a:t>
                      </a:r>
                    </a:p>
                  </a:txBody>
                  <a:tcPr>
                    <a:noFill/>
                    <a:lnL>
                      <a:noFill/>
                    </a:lnL>
                    <a:lnR>
                      <a:noFill/>
                    </a:lnR>
                    <a:lnT>
                      <a:noFill/>
                    </a:lnT>
                    <a:lnB>
                      <a:noFill/>
                    </a:lnB>
                  </a:tcPr>
                </a:tc>
              </a:tr>
              <a:tr h="349623">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ppins"/>
                        </a:defRPr>
                      </a:pPr>
                      <a:r>
                        <a:t>7. Global Global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Global Global Market of Computers Size by Region (2019-2032)</a:t>
                      </a:r>
                    </a:p>
                  </a:txBody>
                  <a:tcPr>
                    <a:noFill/>
                    <a:lnL>
                      <a:noFill/>
                    </a:lnL>
                    <a:lnR>
                      <a:noFill/>
                    </a:lnR>
                    <a:lnT>
                      <a:noFill/>
                    </a:lnT>
                    <a:lnB>
                      <a:noFill/>
                    </a:lnB>
                  </a:tcPr>
                </a:tc>
              </a:tr>
              <a:tr h="349623">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49623">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49623">
                <a:tc>
                  <a:txBody>
                    <a:bodyPr/>
                    <a:lstStyle/>
                    <a:p>
                      <a:pPr>
                        <a:defRPr sz="1100" b="1">
                          <a:solidFill>
                            <a:srgbClr val="7030A0"/>
                          </a:solidFill>
                          <a:latin typeface="Poppins"/>
                        </a:defRPr>
                      </a:pPr>
                      <a:r>
                        <a:t>8. Global Global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49623">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49632">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ppins"/>
                        </a:defRPr>
                      </a:pPr>
                      <a:r>
                        <a:t>12. Global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49623">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49623">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49623">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49623">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49623">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49623">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49623">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49623">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49623">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49623">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49623">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49623">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49623">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49632">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